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71" r:id="rId11"/>
    <p:sldId id="264" r:id="rId12"/>
    <p:sldId id="270" r:id="rId13"/>
    <p:sldId id="274" r:id="rId14"/>
    <p:sldId id="267" r:id="rId15"/>
    <p:sldId id="276" r:id="rId16"/>
    <p:sldId id="27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5C8D5D0-51D3-498B-AD62-E000B5132F20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6"/>
            <p14:sldId id="271"/>
            <p14:sldId id="264"/>
            <p14:sldId id="270"/>
            <p14:sldId id="274"/>
            <p14:sldId id="267"/>
            <p14:sldId id="276"/>
            <p14:sldId id="27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98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9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1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3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1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6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6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0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0AB9EA-834C-4FE0-9D1C-5BCB920B52C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44C07AE-ACD5-495F-883E-DDD074588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9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Методические рекомендации по проверке итогового сочинения (изложения)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«Незачёт» ставится, </a:t>
            </a:r>
            <a:r>
              <a:rPr lang="ru-RU" dirty="0" smtClean="0">
                <a:solidFill>
                  <a:srgbClr val="FF0000"/>
                </a:solidFill>
              </a:rPr>
              <a:t>если: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61565"/>
            <a:ext cx="7772400" cy="4410635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сочинение </a:t>
            </a:r>
            <a:r>
              <a:rPr lang="ru-RU" sz="2800" dirty="0"/>
              <a:t>не соответствует </a:t>
            </a:r>
            <a:r>
              <a:rPr lang="ru-RU" sz="2800" dirty="0" smtClean="0"/>
              <a:t>теме;</a:t>
            </a:r>
          </a:p>
          <a:p>
            <a:r>
              <a:rPr lang="ru-RU" sz="2800" dirty="0" smtClean="0"/>
              <a:t>не </a:t>
            </a:r>
            <a:r>
              <a:rPr lang="ru-RU" sz="2800" dirty="0"/>
              <a:t>прослеживается конкретной цели высказывания, то есть коммуникативного замысла. </a:t>
            </a:r>
            <a:endParaRPr lang="ru-RU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Во </a:t>
            </a:r>
            <a:r>
              <a:rPr lang="ru-RU" sz="2800" dirty="0">
                <a:solidFill>
                  <a:srgbClr val="FF0000"/>
                </a:solidFill>
              </a:rPr>
              <a:t>всех остальных случаях выставляется «зачет</a:t>
            </a:r>
            <a:r>
              <a:rPr lang="ru-RU" sz="2800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!!! Обратите внимание, что речь идёт о соответствии ТЕМЕ, а не НАПРАВЛЕНИЮ. Если сочинение содержит общие рассуждения по открытому направлению, но не раскрывает конкретную тему, то за сочинение должен быть выставлен «незачёт».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9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8867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Критерий №2.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«Аргументация</a:t>
            </a:r>
            <a:r>
              <a:rPr lang="ru-RU" sz="2800" dirty="0"/>
              <a:t>. Привлечение литературного материала»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частник </a:t>
            </a:r>
            <a:r>
              <a:rPr lang="ru-RU" dirty="0"/>
              <a:t>сочинения имеет право использовать </a:t>
            </a:r>
            <a:r>
              <a:rPr lang="ru-RU" dirty="0" smtClean="0"/>
              <a:t>дневники</a:t>
            </a:r>
            <a:r>
              <a:rPr lang="ru-RU" dirty="0"/>
              <a:t>, мемуары, публицистику, произведения устного народного творчества (за исключением малых жанров), другие литературные источники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Достаточно </a:t>
            </a:r>
            <a:r>
              <a:rPr lang="ru-RU" dirty="0"/>
              <a:t>привлечь для аргументации </a:t>
            </a:r>
            <a:r>
              <a:rPr lang="ru-RU" sz="3200" dirty="0">
                <a:solidFill>
                  <a:srgbClr val="FF0000"/>
                </a:solidFill>
              </a:rPr>
              <a:t>одно</a:t>
            </a:r>
            <a:r>
              <a:rPr lang="ru-RU" sz="3200" dirty="0"/>
              <a:t> </a:t>
            </a:r>
            <a:r>
              <a:rPr lang="ru-RU" dirty="0"/>
              <a:t>произведение отечественной или мировой </a:t>
            </a:r>
            <a:r>
              <a:rPr lang="ru-RU" dirty="0" smtClean="0"/>
              <a:t>литературы</a:t>
            </a:r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частник </a:t>
            </a:r>
            <a:r>
              <a:rPr lang="ru-RU" dirty="0"/>
              <a:t>вправе избирать свой путь использования литературного материала: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82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«Незачёт» ставится, если: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сочинение написано без привлечения литературного </a:t>
            </a:r>
            <a:r>
              <a:rPr lang="ru-RU" sz="2400" dirty="0" smtClean="0"/>
              <a:t>материала</a:t>
            </a:r>
          </a:p>
          <a:p>
            <a:r>
              <a:rPr lang="ru-RU" sz="2400" dirty="0" smtClean="0"/>
              <a:t>существенно </a:t>
            </a:r>
            <a:r>
              <a:rPr lang="ru-RU" sz="2400" dirty="0"/>
              <a:t>искажено содержание </a:t>
            </a:r>
            <a:r>
              <a:rPr lang="ru-RU" sz="2400" dirty="0" smtClean="0"/>
              <a:t>произведения</a:t>
            </a:r>
          </a:p>
          <a:p>
            <a:r>
              <a:rPr lang="ru-RU" sz="2400" dirty="0" smtClean="0"/>
              <a:t>литературные </a:t>
            </a:r>
            <a:r>
              <a:rPr lang="ru-RU" sz="2400" dirty="0"/>
              <a:t>произведения лишь упоминаются в работе, не становясь опорой для аргументации</a:t>
            </a:r>
            <a:r>
              <a:rPr lang="ru-RU" sz="2400" dirty="0" smtClean="0"/>
              <a:t>.</a:t>
            </a:r>
            <a:endParaRPr lang="ru-RU" dirty="0"/>
          </a:p>
          <a:p>
            <a:r>
              <a:rPr lang="ru-RU" sz="2400" dirty="0">
                <a:solidFill>
                  <a:srgbClr val="FF0000"/>
                </a:solidFill>
              </a:rPr>
              <a:t>Во всех остальных случаях выставляется «зачет</a:t>
            </a:r>
            <a:r>
              <a:rPr lang="ru-RU" sz="2400" dirty="0" smtClean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4312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9733"/>
          </a:xfrm>
        </p:spPr>
        <p:txBody>
          <a:bodyPr/>
          <a:lstStyle/>
          <a:p>
            <a:r>
              <a:rPr lang="ru-RU" dirty="0" smtClean="0"/>
              <a:t>Обратите внимание!!!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!!! Если участник сочинения предлагает достаточно глубокие и развёрнутые собственные рассуждения на предложенную тему без привлечения литературного материала, это не является основанием для выставления положительной оценки по критерию №2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ряде работ аргумент </a:t>
            </a:r>
            <a:r>
              <a:rPr lang="ru-RU" dirty="0"/>
              <a:t>сводится к пересказу содержания </a:t>
            </a:r>
            <a:r>
              <a:rPr lang="ru-RU" dirty="0" smtClean="0"/>
              <a:t>и становится </a:t>
            </a:r>
            <a:r>
              <a:rPr lang="ru-RU" dirty="0"/>
              <a:t>иллюстрацией того, что в художественной литературе эта </a:t>
            </a:r>
            <a:r>
              <a:rPr lang="ru-RU" b="1" dirty="0"/>
              <a:t>тема</a:t>
            </a:r>
            <a:r>
              <a:rPr lang="ru-RU" dirty="0"/>
              <a:t> </a:t>
            </a:r>
            <a:r>
              <a:rPr lang="ru-RU" dirty="0" smtClean="0"/>
              <a:t>представлена (актуальна</a:t>
            </a:r>
            <a:r>
              <a:rPr lang="ru-RU" dirty="0"/>
              <a:t>). В строгом смысле слова такую отсылку к тексту нельзя назвать аргументом, </a:t>
            </a:r>
            <a:r>
              <a:rPr lang="ru-RU" dirty="0" smtClean="0"/>
              <a:t>так как она </a:t>
            </a:r>
            <a:r>
              <a:rPr lang="ru-RU" dirty="0"/>
              <a:t>не становится обоснованием тезиса. </a:t>
            </a:r>
            <a:endParaRPr lang="ru-RU" dirty="0" smtClean="0"/>
          </a:p>
          <a:p>
            <a:r>
              <a:rPr lang="ru-RU" dirty="0" smtClean="0"/>
              <a:t>Если в работе большое количество фактических ошибок, свидетельствующих о том, что ученик не знает текста литературного произведения, а вместо анализа представлен малограмотный пересказ, то такая работа не может быть оценена положительно по критерию №2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22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886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Критерий №3.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«Композиция и логика рассуждения»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>
            <a:normAutofit/>
          </a:bodyPr>
          <a:lstStyle/>
          <a:p>
            <a:r>
              <a:rPr lang="ru-RU" sz="2800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</a:t>
            </a:r>
            <a:r>
              <a:rPr lang="ru-RU" sz="2800" dirty="0" smtClean="0"/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«Незачёт» ставится, если грубые логические нарушения мешают пониманию смысла сказанного или отсутствует </a:t>
            </a:r>
            <a:r>
              <a:rPr lang="ru-RU" sz="2800" dirty="0" err="1">
                <a:solidFill>
                  <a:srgbClr val="FF0000"/>
                </a:solidFill>
              </a:rPr>
              <a:t>тезисно</a:t>
            </a:r>
            <a:r>
              <a:rPr lang="ru-RU" sz="2800" dirty="0">
                <a:solidFill>
                  <a:srgbClr val="FF0000"/>
                </a:solidFill>
              </a:rPr>
              <a:t>-доказательная часть. </a:t>
            </a:r>
            <a:r>
              <a:rPr lang="ru-RU" sz="2800" dirty="0" smtClean="0">
                <a:solidFill>
                  <a:srgbClr val="FF0000"/>
                </a:solidFill>
              </a:rPr>
              <a:t>Во </a:t>
            </a:r>
            <a:r>
              <a:rPr lang="ru-RU" sz="2800" dirty="0">
                <a:solidFill>
                  <a:srgbClr val="FF0000"/>
                </a:solidFill>
              </a:rPr>
              <a:t>всех остальных случаях выставляется «зачет».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2486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331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Алгоритм проверки логической стройности сочинения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</a:t>
            </a:r>
            <a:r>
              <a:rPr lang="ru-RU" dirty="0"/>
              <a:t>во вступлении (или начале основной части) ключевое предложение, т.е. главную мысль сочинения, и задать к этому предложению вопрос;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получившийся </a:t>
            </a:r>
            <a:r>
              <a:rPr lang="ru-RU" dirty="0"/>
              <a:t>вопрос должен в целом совпадать с формулировкой темы; если сочинение от темы «уведено», разница будет очевидной;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вычленить </a:t>
            </a:r>
            <a:r>
              <a:rPr lang="ru-RU" dirty="0"/>
              <a:t>каждый весомый тезис сочинения и </a:t>
            </a:r>
            <a:r>
              <a:rPr lang="ru-RU" dirty="0" err="1"/>
              <a:t>микровывод</a:t>
            </a:r>
            <a:r>
              <a:rPr lang="ru-RU" dirty="0"/>
              <a:t> к каждому конкретному примеру и напрямую сопоставить их с формулировкой  главной мысли; они должны соотноситься с ней как частное и общее; если же соответствия совсем нет, логика рассуждения нарушена. </a:t>
            </a:r>
          </a:p>
        </p:txBody>
      </p:sp>
    </p:spTree>
    <p:extLst>
      <p:ext uri="{BB962C8B-B14F-4D97-AF65-F5344CB8AC3E}">
        <p14:creationId xmlns:p14="http://schemas.microsoft.com/office/powerpoint/2010/main" val="363968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 числу наиболее частых логических ошибок следует отнести </a:t>
            </a:r>
            <a:r>
              <a:rPr lang="ru-RU" sz="3200" dirty="0" smtClean="0"/>
              <a:t>следующие</a:t>
            </a:r>
            <a:r>
              <a:rPr lang="ru-RU" sz="32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отсутствие </a:t>
            </a:r>
            <a:r>
              <a:rPr lang="ru-RU" sz="2800" dirty="0"/>
              <a:t>логических «мостиков» между смысловыми частями работы; </a:t>
            </a:r>
            <a:endParaRPr lang="ru-RU" sz="2800" dirty="0" smtClean="0"/>
          </a:p>
          <a:p>
            <a:r>
              <a:rPr lang="ru-RU" sz="2800" dirty="0" smtClean="0"/>
              <a:t>отсутствие </a:t>
            </a:r>
            <a:r>
              <a:rPr lang="ru-RU" sz="2800" dirty="0"/>
              <a:t>логических переходов от одной мысли к другой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необоснованные </a:t>
            </a:r>
            <a:r>
              <a:rPr lang="ru-RU" sz="2800" dirty="0"/>
              <a:t>повторы одних и тех же мыслей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неумение </a:t>
            </a:r>
            <a:r>
              <a:rPr lang="ru-RU" sz="2800" dirty="0"/>
              <a:t>структурировать текст на абзацы </a:t>
            </a:r>
          </a:p>
        </p:txBody>
      </p:sp>
    </p:spTree>
    <p:extLst>
      <p:ext uri="{BB962C8B-B14F-4D97-AF65-F5344CB8AC3E}">
        <p14:creationId xmlns:p14="http://schemas.microsoft.com/office/powerpoint/2010/main" val="21548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886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Критерий №4.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«Качество письменной речи»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/>
          <a:lstStyle/>
          <a:p>
            <a:r>
              <a:rPr lang="ru-RU" sz="2400" dirty="0"/>
              <a:t>Данный критерий нацеливает на проверку речевого оформления текста сочинения.</a:t>
            </a:r>
          </a:p>
          <a:p>
            <a:r>
              <a:rPr lang="ru-RU" sz="2400" dirty="0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«Незачет»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319041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8867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Критерий №5.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«Грамотность»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/>
          <a:lstStyle/>
          <a:p>
            <a:r>
              <a:rPr lang="ru-RU" sz="3200" dirty="0"/>
              <a:t>Данный критерий позволяет оценить грамотность выпускника.</a:t>
            </a:r>
          </a:p>
          <a:p>
            <a:r>
              <a:rPr lang="ru-RU" sz="3200" dirty="0">
                <a:solidFill>
                  <a:srgbClr val="FF0000"/>
                </a:solidFill>
              </a:rPr>
              <a:t>«Незачет» ставится при условии, если на 100 слов приходится в сумме более пяти ошибок: грамматических, орфографических, пунктуационных.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1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экспертам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Владение </a:t>
            </a:r>
            <a:r>
              <a:rPr lang="ru-RU" dirty="0"/>
              <a:t>необходимой нормативной </a:t>
            </a:r>
            <a:r>
              <a:rPr lang="ru-RU" dirty="0" smtClean="0"/>
              <a:t>базой</a:t>
            </a:r>
          </a:p>
          <a:p>
            <a:r>
              <a:rPr lang="ru-RU" dirty="0"/>
              <a:t>Владение необходимыми предметными компетенциями:</a:t>
            </a:r>
          </a:p>
          <a:p>
            <a:pPr marL="0" indent="0">
              <a:buNone/>
            </a:pPr>
            <a:r>
              <a:rPr lang="ru-RU" dirty="0" smtClean="0"/>
              <a:t>	иметь </a:t>
            </a:r>
            <a:r>
              <a:rPr lang="ru-RU" dirty="0"/>
              <a:t>высшее профессиональное (педагогическое) образование по </a:t>
            </a:r>
            <a:r>
              <a:rPr lang="ru-RU" dirty="0" smtClean="0"/>
              <a:t>	специальности </a:t>
            </a:r>
            <a:r>
              <a:rPr lang="ru-RU" dirty="0"/>
              <a:t>«Русский язык и литература» с квалификацией </a:t>
            </a:r>
            <a:r>
              <a:rPr lang="ru-RU" dirty="0" smtClean="0"/>
              <a:t>	«</a:t>
            </a:r>
            <a:r>
              <a:rPr lang="ru-RU" dirty="0"/>
              <a:t>Учитель русского языка и литературы»; </a:t>
            </a:r>
          </a:p>
          <a:p>
            <a:pPr marL="0" indent="0">
              <a:buNone/>
            </a:pPr>
            <a:r>
              <a:rPr lang="ru-RU" dirty="0" smtClean="0"/>
              <a:t>	обладать </a:t>
            </a:r>
            <a:r>
              <a:rPr lang="ru-RU" dirty="0"/>
              <a:t>опытом проверки сочинений (изложений) в выпускных </a:t>
            </a:r>
            <a:r>
              <a:rPr lang="ru-RU" dirty="0" smtClean="0"/>
              <a:t>	классах </a:t>
            </a:r>
            <a:r>
              <a:rPr lang="ru-RU" dirty="0"/>
              <a:t>образовательных организаций, реализующих программы </a:t>
            </a:r>
            <a:r>
              <a:rPr lang="ru-RU" dirty="0" smtClean="0"/>
              <a:t>	среднего </a:t>
            </a:r>
            <a:r>
              <a:rPr lang="ru-RU" dirty="0"/>
              <a:t>общего образования.</a:t>
            </a:r>
          </a:p>
          <a:p>
            <a:endParaRPr lang="ru-RU" dirty="0" smtClean="0"/>
          </a:p>
          <a:p>
            <a:r>
              <a:rPr lang="ru-RU" dirty="0" smtClean="0"/>
              <a:t>Владение </a:t>
            </a:r>
            <a:r>
              <a:rPr lang="ru-RU" dirty="0"/>
              <a:t>содержанием основного общего и среднего общего образования</a:t>
            </a:r>
          </a:p>
          <a:p>
            <a:r>
              <a:rPr lang="ru-RU" dirty="0" smtClean="0"/>
              <a:t>Владение </a:t>
            </a:r>
            <a:r>
              <a:rPr lang="ru-RU" dirty="0"/>
              <a:t>компетенциями, необходимыми для проверки сочинения (</a:t>
            </a:r>
            <a:r>
              <a:rPr lang="ru-RU" dirty="0" smtClean="0"/>
              <a:t>изложения)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нание критериев оценки и умение их применять.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9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642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Общий порядок проверки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65729"/>
            <a:ext cx="7772400" cy="4706471"/>
          </a:xfrm>
        </p:spPr>
        <p:txBody>
          <a:bodyPr/>
          <a:lstStyle/>
          <a:p>
            <a:r>
              <a:rPr lang="ru-RU" dirty="0" smtClean="0"/>
              <a:t>Сочинения (изложения) оцениваются по системе «зачёт – незачёт» по критериям, разработанным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Каждое сочинение (изложение) оценивается 1 раз одним экспертом</a:t>
            </a:r>
          </a:p>
          <a:p>
            <a:r>
              <a:rPr lang="ru-RU" dirty="0" smtClean="0"/>
              <a:t>Не </a:t>
            </a:r>
            <a:r>
              <a:rPr lang="ru-RU" dirty="0"/>
              <a:t>рекомендуется привлекать учителей, обучающих выпускников текущего учебного года</a:t>
            </a:r>
            <a:r>
              <a:rPr lang="ru-RU" dirty="0" smtClean="0"/>
              <a:t>.</a:t>
            </a:r>
          </a:p>
          <a:p>
            <a:r>
              <a:rPr lang="ru-RU" b="1" dirty="0"/>
              <a:t>К проверке по критериям оценивания, разработанным </a:t>
            </a:r>
            <a:r>
              <a:rPr lang="ru-RU" b="1" dirty="0" err="1"/>
              <a:t>Рособрнадзором</a:t>
            </a:r>
            <a:r>
              <a:rPr lang="ru-RU" b="1" dirty="0"/>
              <a:t>, допускаются итоговые сочинения (изложения), соответствующие установленным требованиям. </a:t>
            </a:r>
          </a:p>
        </p:txBody>
      </p:sp>
    </p:spTree>
    <p:extLst>
      <p:ext uri="{BB962C8B-B14F-4D97-AF65-F5344CB8AC3E}">
        <p14:creationId xmlns:p14="http://schemas.microsoft.com/office/powerpoint/2010/main" val="35860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</a:t>
            </a:r>
            <a:r>
              <a:rPr lang="ru-RU" dirty="0" smtClean="0"/>
              <a:t>сочинению (изложению)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Требование № 1.</a:t>
            </a:r>
            <a:r>
              <a:rPr lang="ru-RU" b="1" dirty="0">
                <a:solidFill>
                  <a:srgbClr val="FF0000"/>
                </a:solidFill>
              </a:rPr>
              <a:t>	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Объем итогового сочинения (изложения)»</a:t>
            </a:r>
          </a:p>
          <a:p>
            <a:pPr marL="0" indent="0">
              <a:buNone/>
            </a:pPr>
            <a:r>
              <a:rPr lang="ru-RU" dirty="0"/>
              <a:t>Рекомендуемое количество слов – от </a:t>
            </a:r>
            <a:r>
              <a:rPr lang="ru-RU" dirty="0" smtClean="0"/>
              <a:t>350 (для изложения  250-300).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Максимальное количество слов </a:t>
            </a:r>
            <a:r>
              <a:rPr lang="ru-RU" u="sng" dirty="0" smtClean="0"/>
              <a:t>не </a:t>
            </a:r>
            <a:r>
              <a:rPr lang="ru-RU" u="sng" dirty="0"/>
              <a:t>устанавливается</a:t>
            </a:r>
            <a:r>
              <a:rPr lang="ru-RU" u="sng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в сочинении менее </a:t>
            </a:r>
            <a:r>
              <a:rPr lang="ru-RU" b="1" dirty="0" smtClean="0"/>
              <a:t>250 (</a:t>
            </a:r>
            <a:r>
              <a:rPr lang="ru-RU" b="1" dirty="0" err="1" smtClean="0"/>
              <a:t>изл</a:t>
            </a:r>
            <a:r>
              <a:rPr lang="ru-RU" b="1" dirty="0" smtClean="0"/>
              <a:t>. – 150)</a:t>
            </a:r>
            <a:r>
              <a:rPr lang="ru-RU" dirty="0" smtClean="0"/>
              <a:t> </a:t>
            </a:r>
            <a:r>
              <a:rPr lang="ru-RU" dirty="0"/>
              <a:t>слов (в подсчёт включаются все слова, в том числе и служебные), то выставляется «незачет» за невыполнение требования № 1 и «незачет» за работу в целом (</a:t>
            </a:r>
            <a:r>
              <a:rPr lang="ru-RU" dirty="0" smtClean="0"/>
              <a:t>такая работа не </a:t>
            </a:r>
            <a:r>
              <a:rPr lang="ru-RU" dirty="0"/>
              <a:t>проверяется по критериям оценивания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!!! </a:t>
            </a:r>
            <a:r>
              <a:rPr lang="ru-RU" dirty="0"/>
              <a:t>Если ВСЕ требования к сочинению выполнены, кроме требования №1, за работу всё равно ставится «незачёт»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7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5350"/>
            <a:ext cx="7772400" cy="1609344"/>
          </a:xfrm>
        </p:spPr>
        <p:txBody>
          <a:bodyPr/>
          <a:lstStyle/>
          <a:p>
            <a:r>
              <a:rPr lang="ru-RU" dirty="0"/>
              <a:t>Требования к сочинению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776" y="1546412"/>
            <a:ext cx="7893424" cy="4625788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Требование № </a:t>
            </a:r>
            <a:r>
              <a:rPr lang="ru-RU" sz="2800" b="1" dirty="0" smtClean="0">
                <a:solidFill>
                  <a:srgbClr val="FF0000"/>
                </a:solidFill>
              </a:rPr>
              <a:t>2.</a:t>
            </a:r>
            <a:r>
              <a:rPr lang="ru-RU" b="1" dirty="0">
                <a:solidFill>
                  <a:srgbClr val="FF0000"/>
                </a:solidFill>
              </a:rPr>
              <a:t>	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«Самостоятельность написания итогового сочинения (изложения</a:t>
            </a:r>
            <a:r>
              <a:rPr lang="ru-RU" b="1" dirty="0" smtClean="0">
                <a:solidFill>
                  <a:srgbClr val="FF0000"/>
                </a:solidFill>
              </a:rPr>
              <a:t>)»</a:t>
            </a:r>
          </a:p>
          <a:p>
            <a:pPr marL="0" indent="0">
              <a:buNone/>
            </a:pPr>
            <a:r>
              <a:rPr lang="ru-RU" dirty="0"/>
              <a:t>Не допускается списывание сочинения (фрагментов сочинения) из какого-либо источника </a:t>
            </a:r>
            <a:r>
              <a:rPr lang="ru-RU" dirty="0">
                <a:solidFill>
                  <a:srgbClr val="FF0000"/>
                </a:solidFill>
              </a:rPr>
              <a:t>или воспроизведение по памяти чужого текста </a:t>
            </a:r>
            <a:r>
              <a:rPr lang="ru-RU" dirty="0"/>
              <a:t>(работа другого участника, текст, опубликованный в бумажном и (или) электронном виде, и др.).</a:t>
            </a:r>
          </a:p>
          <a:p>
            <a:pPr marL="0" indent="0">
              <a:buNone/>
            </a:pPr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 том случае, если сочинение списано частично и фрагменты подверглись некоторой обработке (упрощению), но несамостоятельность установлена и списанный текст составляет значительную часть сочинения – «незачёт».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5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67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Если работа не соответствует хотя бы одному из требований, то выставляется «незачёт» за работу в целом. </a:t>
            </a:r>
            <a:r>
              <a:rPr lang="ru-RU" sz="4000" dirty="0">
                <a:solidFill>
                  <a:srgbClr val="FF0000"/>
                </a:solidFill>
              </a:rPr>
              <a:t>Т</a:t>
            </a:r>
            <a:r>
              <a:rPr lang="ru-RU" sz="4000" dirty="0" smtClean="0">
                <a:solidFill>
                  <a:srgbClr val="FF0000"/>
                </a:solidFill>
              </a:rPr>
              <a:t>акая работа не проверяется по критериям.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94544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130800"/>
              </p:ext>
            </p:extLst>
          </p:nvPr>
        </p:nvGraphicFramePr>
        <p:xfrm>
          <a:off x="995082" y="1801906"/>
          <a:ext cx="7261412" cy="4773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85418"/>
                <a:gridCol w="3775994"/>
              </a:tblGrid>
              <a:tr h="5391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Сочинение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Изложение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Соответствие теме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Содержание изложения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Аргументация. Привлечение литературного материала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Логичность изложения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Композиция и логика рассуждения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Использование элементов стиля исходного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Качество письменной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Грамотность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58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07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получения оценки «Зачёт» нужно: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Получить «зачёт» по </a:t>
            </a:r>
            <a:r>
              <a:rPr lang="ru-RU" sz="2400" dirty="0" smtClean="0"/>
              <a:t>обоим критериям 1 </a:t>
            </a:r>
            <a:r>
              <a:rPr lang="ru-RU" sz="2400" dirty="0" smtClean="0"/>
              <a:t>и 2</a:t>
            </a:r>
          </a:p>
          <a:p>
            <a:r>
              <a:rPr lang="ru-RU" sz="2400" dirty="0" smtClean="0"/>
              <a:t>Получить «зачёт» по одному из критериев 3 – 5.</a:t>
            </a:r>
          </a:p>
          <a:p>
            <a:endParaRPr lang="ru-RU" dirty="0"/>
          </a:p>
          <a:p>
            <a:r>
              <a:rPr lang="ru-RU" sz="2400" dirty="0" smtClean="0">
                <a:solidFill>
                  <a:srgbClr val="FF0000"/>
                </a:solidFill>
              </a:rPr>
              <a:t>Таким образом, необходимо иметь «зачёт», хотя бы по трём критериям, из которых обязательными являются критерии №1 и №2.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8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8867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Критерий №1.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«Соответствие теме»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34671"/>
            <a:ext cx="7772400" cy="4437529"/>
          </a:xfrm>
        </p:spPr>
        <p:txBody>
          <a:bodyPr>
            <a:normAutofit/>
          </a:bodyPr>
          <a:lstStyle/>
          <a:p>
            <a:r>
              <a:rPr lang="ru-RU" sz="3200" dirty="0"/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</a:t>
            </a:r>
          </a:p>
        </p:txBody>
      </p:sp>
    </p:spTree>
    <p:extLst>
      <p:ext uri="{BB962C8B-B14F-4D97-AF65-F5344CB8AC3E}">
        <p14:creationId xmlns:p14="http://schemas.microsoft.com/office/powerpoint/2010/main" val="1639052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461</TotalTime>
  <Words>853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Cambria</vt:lpstr>
      <vt:lpstr>Rockwell</vt:lpstr>
      <vt:lpstr>Rockwell Condensed</vt:lpstr>
      <vt:lpstr>Times New Roman</vt:lpstr>
      <vt:lpstr>Wingdings</vt:lpstr>
      <vt:lpstr>Дерево</vt:lpstr>
      <vt:lpstr>Методические рекомендации по проверке итогового сочинения (изложения)</vt:lpstr>
      <vt:lpstr>Требования к экспертам</vt:lpstr>
      <vt:lpstr>Общий порядок проверки</vt:lpstr>
      <vt:lpstr>Требования к сочинению (изложению)</vt:lpstr>
      <vt:lpstr>Требования к сочинению</vt:lpstr>
      <vt:lpstr>Презентация PowerPoint</vt:lpstr>
      <vt:lpstr>Критерии оценивания</vt:lpstr>
      <vt:lpstr>Для получения оценки «Зачёт» нужно:</vt:lpstr>
      <vt:lpstr>Критерий №1.  «Соответствие теме» </vt:lpstr>
      <vt:lpstr>«Незачёт» ставится, если:</vt:lpstr>
      <vt:lpstr>Критерий №2.  «Аргументация. Привлечение литературного материала» </vt:lpstr>
      <vt:lpstr>«Незачёт» ставится, если:</vt:lpstr>
      <vt:lpstr>Обратите внимание!!!</vt:lpstr>
      <vt:lpstr>Критерий №3.   «Композиция и логика рассуждения»</vt:lpstr>
      <vt:lpstr>Алгоритм проверки логической стройности сочинения</vt:lpstr>
      <vt:lpstr>К числу наиболее частых логических ошибок следует отнести следующие: </vt:lpstr>
      <vt:lpstr>Критерий №4.   «Качество письменной речи»</vt:lpstr>
      <vt:lpstr>Критерий №5.  «Грамотность»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проверке итогового сочинения (изложения)</dc:title>
  <dc:creator>Влидимир</dc:creator>
  <cp:lastModifiedBy>Влидимир</cp:lastModifiedBy>
  <cp:revision>21</cp:revision>
  <dcterms:created xsi:type="dcterms:W3CDTF">2017-11-18T19:18:22Z</dcterms:created>
  <dcterms:modified xsi:type="dcterms:W3CDTF">2018-11-26T08:36:54Z</dcterms:modified>
</cp:coreProperties>
</file>